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62" r:id="rId9"/>
    <p:sldId id="263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2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22" y="1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068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37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7268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751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5956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9875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3958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7106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7170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2249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29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227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709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5416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746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5667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45C46-EA0B-47E1-AB42-ED75D82D2624}" type="datetimeFigureOut">
              <a:rPr lang="en-CA" smtClean="0"/>
              <a:t>02/10/2016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2DB4-9E2C-4506-B097-13464CBD0E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8380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linx.com/support/documentation/user_guides/ug585-Zynq-7000-TRM.pdf" TargetMode="External"/><Relationship Id="rId2" Type="http://schemas.openxmlformats.org/officeDocument/2006/relationships/hyperlink" Target="http://www.xilinx.com/video/soc/zynq-hardware-architecture-highlight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dapteva.com/docs/epiphany_arch_ref.pdf" TargetMode="External"/><Relationship Id="rId5" Type="http://schemas.openxmlformats.org/officeDocument/2006/relationships/hyperlink" Target="http://research.ac.upc.edu/multiprog/multiprog2015/papers/multiprog-2015-13.pdf" TargetMode="External"/><Relationship Id="rId4" Type="http://schemas.openxmlformats.org/officeDocument/2006/relationships/hyperlink" Target="http://www.xilinx.com/video/soc/why-zynq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The Parallela Board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CA" dirty="0" smtClean="0"/>
          </a:p>
          <a:p>
            <a:endParaRPr lang="en-CA" dirty="0"/>
          </a:p>
          <a:p>
            <a:pPr algn="r"/>
            <a:r>
              <a:rPr lang="en-US" smtClean="0"/>
              <a:t>Shashi </a:t>
            </a:r>
            <a:r>
              <a:rPr lang="en-US" dirty="0"/>
              <a:t>Bhushan</a:t>
            </a:r>
          </a:p>
          <a:p>
            <a:pPr algn="r"/>
            <a:r>
              <a:rPr lang="en-US" dirty="0" smtClean="0"/>
              <a:t>October 3</a:t>
            </a:r>
            <a:r>
              <a:rPr lang="en-US" baseline="30000" dirty="0" smtClean="0"/>
              <a:t>rd</a:t>
            </a:r>
            <a:r>
              <a:rPr lang="en-US" dirty="0" smtClean="0"/>
              <a:t>  </a:t>
            </a:r>
            <a:r>
              <a:rPr lang="en-US" dirty="0"/>
              <a:t>2016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426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Memory model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</a:t>
            </a:r>
            <a:r>
              <a:rPr lang="en-US" dirty="0" smtClean="0"/>
              <a:t>lat </a:t>
            </a:r>
            <a:r>
              <a:rPr lang="en-US" dirty="0"/>
              <a:t>and </a:t>
            </a:r>
            <a:r>
              <a:rPr lang="en-US" dirty="0" smtClean="0"/>
              <a:t>unprotected memory map</a:t>
            </a:r>
            <a:endParaRPr lang="en-US" altLang="zh-CN" dirty="0" smtClean="0"/>
          </a:p>
          <a:p>
            <a:r>
              <a:rPr lang="en-US" altLang="zh-CN" dirty="0" smtClean="0"/>
              <a:t>Shared, globally addressable 32-bit (4GB) memory address space. </a:t>
            </a:r>
          </a:p>
          <a:p>
            <a:r>
              <a:rPr lang="en-US" altLang="zh-CN" dirty="0" smtClean="0"/>
              <a:t>An address is logically divided into the </a:t>
            </a:r>
            <a:r>
              <a:rPr lang="en-US" altLang="zh-CN" dirty="0" err="1" smtClean="0"/>
              <a:t>coreID</a:t>
            </a:r>
            <a:r>
              <a:rPr lang="en-US" altLang="zh-CN" dirty="0" smtClean="0"/>
              <a:t> and Offset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Supports up to 4095 cores</a:t>
            </a:r>
            <a:endParaRPr lang="zh-CN" altLang="en-US" dirty="0" smtClean="0"/>
          </a:p>
          <a:p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907" y="3735740"/>
            <a:ext cx="5990281" cy="14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4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Memory model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64-node region of the memory map </a:t>
            </a:r>
            <a:endParaRPr lang="zh-CN" altLang="en-US" dirty="0" smtClean="0"/>
          </a:p>
          <a:p>
            <a:endParaRPr lang="en-CA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388" y="2649178"/>
            <a:ext cx="6319620" cy="392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6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Software Environment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080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Programming Environment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C/C++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Epiphany SDK (Epiphany Software Development Kit)</a:t>
            </a:r>
          </a:p>
          <a:p>
            <a:r>
              <a:rPr lang="en-US" altLang="zh-CN" dirty="0" smtClean="0"/>
              <a:t>The Epiphany SDK includes: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ANSI-C/C++ GCC compiler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err="1" smtClean="0"/>
              <a:t>OpenCL</a:t>
            </a:r>
            <a:r>
              <a:rPr lang="en-US" altLang="zh-CN" dirty="0" smtClean="0"/>
              <a:t> SDK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Multicore GDB debugger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Eclipse based multicore IDE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Runtime library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Fast functional single core simulator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047" y="3142544"/>
            <a:ext cx="6001310" cy="227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6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Parallel </a:t>
            </a:r>
            <a:r>
              <a:rPr lang="en-CA" dirty="0"/>
              <a:t>P</a:t>
            </a:r>
            <a:r>
              <a:rPr lang="en-CA" dirty="0" smtClean="0"/>
              <a:t>rogramming Example: Matrix Multiplication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0802"/>
            <a:ext cx="10515600" cy="4351338"/>
          </a:xfrm>
        </p:spPr>
        <p:txBody>
          <a:bodyPr/>
          <a:lstStyle/>
          <a:p>
            <a:r>
              <a:rPr lang="en-CA" dirty="0" smtClean="0"/>
              <a:t>General formulae:</a:t>
            </a:r>
          </a:p>
          <a:p>
            <a:endParaRPr lang="en-CA" dirty="0" smtClean="0"/>
          </a:p>
          <a:p>
            <a:endParaRPr lang="en-CA" dirty="0"/>
          </a:p>
          <a:p>
            <a:r>
              <a:rPr lang="en-CA" dirty="0" smtClean="0"/>
              <a:t>Naïve implementation of matrix multiplication</a:t>
            </a:r>
          </a:p>
          <a:p>
            <a:endParaRPr lang="en-CA" dirty="0" smtClean="0"/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179" y="2336705"/>
            <a:ext cx="2447925" cy="1019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289" y="4020390"/>
            <a:ext cx="59245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9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Parallel Programming Example: Matrix Multiplication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10318" cy="4602069"/>
          </a:xfrm>
        </p:spPr>
        <p:txBody>
          <a:bodyPr>
            <a:normAutofit fontScale="92500" lnSpcReduction="10000"/>
          </a:bodyPr>
          <a:lstStyle/>
          <a:p>
            <a:r>
              <a:rPr lang="en-CA" dirty="0" smtClean="0"/>
              <a:t>The example can be written and compiled to a single core</a:t>
            </a:r>
          </a:p>
          <a:p>
            <a:r>
              <a:rPr lang="en-CA" dirty="0" smtClean="0"/>
              <a:t>There will be no difference between epiphany and architecture and any other single threaded processor platform</a:t>
            </a:r>
          </a:p>
          <a:p>
            <a:r>
              <a:rPr lang="en-CA" dirty="0"/>
              <a:t>To speed up this calculation using several mesh nodes simultaneously, we first need to distribute the A, B, C matrices over P tasks</a:t>
            </a:r>
            <a:r>
              <a:rPr lang="en-CA" dirty="0" smtClean="0"/>
              <a:t>.</a:t>
            </a:r>
            <a:endParaRPr lang="en-CA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246" y="1810094"/>
            <a:ext cx="5320553" cy="436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8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Parallel Programming Example: Matrix </a:t>
            </a:r>
            <a:r>
              <a:rPr lang="en-CA" smtClean="0"/>
              <a:t>Multiplication cont.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The figure above shows the multiplication divided into 16 sub tasks and </a:t>
            </a:r>
          </a:p>
          <a:p>
            <a:r>
              <a:rPr lang="en-CA" dirty="0"/>
              <a:t>Data sharing between the sub tasks can be done </a:t>
            </a:r>
            <a:r>
              <a:rPr lang="en-CA" dirty="0" smtClean="0"/>
              <a:t>by: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CA" dirty="0" smtClean="0"/>
              <a:t>Passing </a:t>
            </a:r>
            <a:r>
              <a:rPr lang="en-CA" dirty="0"/>
              <a:t>data between the cores using a message passing API provided in the Epiphany SDK </a:t>
            </a:r>
            <a:r>
              <a:rPr lang="en-CA" dirty="0" smtClean="0"/>
              <a:t>or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CA" dirty="0" smtClean="0"/>
              <a:t>Explicitly </a:t>
            </a:r>
            <a:r>
              <a:rPr lang="en-CA" dirty="0"/>
              <a:t>writing to global shared memory. </a:t>
            </a:r>
            <a:r>
              <a:rPr lang="en-CA" dirty="0" smtClean="0"/>
              <a:t>mapped onto 16 mesh nodes</a:t>
            </a:r>
          </a:p>
          <a:p>
            <a:r>
              <a:rPr lang="en-CA" dirty="0"/>
              <a:t>The parallel matrix multiplication completes in √P steps, (where P is the number of processors)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CA" dirty="0"/>
              <a:t>E</a:t>
            </a:r>
            <a:r>
              <a:rPr lang="en-CA" dirty="0" smtClean="0"/>
              <a:t>ach </a:t>
            </a:r>
            <a:r>
              <a:rPr lang="en-CA" dirty="0"/>
              <a:t>matrix multiplication task operating on data sets that are of size √P x √P 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7674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Xilinx Zynq-7000 </a:t>
            </a:r>
            <a:br>
              <a:rPr lang="en-US" dirty="0"/>
            </a:br>
            <a:r>
              <a:rPr lang="en-US" dirty="0"/>
              <a:t>all Programmable </a:t>
            </a:r>
            <a:r>
              <a:rPr lang="en-US" dirty="0" err="1"/>
              <a:t>SoC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</a:t>
            </a:r>
            <a:r>
              <a:rPr lang="en-CA" dirty="0" smtClean="0"/>
              <a:t>ntegrates </a:t>
            </a:r>
            <a:r>
              <a:rPr lang="en-CA" dirty="0"/>
              <a:t>the software programmability of an </a:t>
            </a:r>
            <a:r>
              <a:rPr lang="en-CA" dirty="0" smtClean="0"/>
              <a:t>ARM-based </a:t>
            </a:r>
            <a:r>
              <a:rPr lang="en-CA" dirty="0"/>
              <a:t>processor with the hardware </a:t>
            </a:r>
            <a:r>
              <a:rPr lang="en-CA" dirty="0" smtClean="0"/>
              <a:t>programmability </a:t>
            </a:r>
            <a:r>
              <a:rPr lang="en-CA" dirty="0"/>
              <a:t>of an </a:t>
            </a:r>
            <a:r>
              <a:rPr lang="en-CA" dirty="0" smtClean="0"/>
              <a:t>FPGA.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06" y="3247907"/>
            <a:ext cx="3781425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8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Architecture Diagram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35" y="1834590"/>
            <a:ext cx="6823107" cy="4351338"/>
          </a:xfrm>
        </p:spPr>
      </p:pic>
    </p:spTree>
    <p:extLst>
      <p:ext uri="{BB962C8B-B14F-4D97-AF65-F5344CB8AC3E}">
        <p14:creationId xmlns:p14="http://schemas.microsoft.com/office/powerpoint/2010/main" val="269187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is it Important?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platform to offer Software, Hardware and I/O programmability on a single chip</a:t>
            </a:r>
          </a:p>
          <a:p>
            <a:r>
              <a:rPr lang="en-US" dirty="0"/>
              <a:t>Software programmability – ARM based processing system through Dual Core Cortex A9</a:t>
            </a:r>
          </a:p>
          <a:p>
            <a:r>
              <a:rPr lang="en-US" dirty="0"/>
              <a:t>Hardware programmability – Tightly coupled programmable logic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can </a:t>
            </a:r>
            <a:r>
              <a:rPr lang="en-US" dirty="0"/>
              <a:t>be used to extend the capability of ARM processor </a:t>
            </a:r>
            <a:r>
              <a:rPr lang="en-US" dirty="0" smtClean="0"/>
              <a:t>by </a:t>
            </a:r>
            <a:r>
              <a:rPr lang="en-US" dirty="0"/>
              <a:t>adding peripherals or accelerators</a:t>
            </a:r>
          </a:p>
          <a:p>
            <a:r>
              <a:rPr lang="en-US" dirty="0"/>
              <a:t>I/O programmability – Large set of I/O transceivers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2234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Processing system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Zynq-700 processing system has 2 Cortex A9 cores  </a:t>
            </a:r>
          </a:p>
          <a:p>
            <a:r>
              <a:rPr lang="en-US" dirty="0"/>
              <a:t>Each core has its own NEON engine(general purpose SIMD) for multimedia processing and Vector floating point engine for advanced arithmetic processing.</a:t>
            </a:r>
          </a:p>
          <a:p>
            <a:r>
              <a:rPr lang="en-US" dirty="0"/>
              <a:t>Several speed grades up to 1 GHz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089" y="4799528"/>
            <a:ext cx="3906590" cy="99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2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The Parallela Board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dirty="0"/>
              <a:t>• 18-core credit card sized computer</a:t>
            </a:r>
            <a:br>
              <a:rPr lang="en-CA" dirty="0"/>
            </a:br>
            <a:r>
              <a:rPr lang="en-CA" dirty="0"/>
              <a:t>• #1 in energy efficiency @ 5W</a:t>
            </a:r>
            <a:br>
              <a:rPr lang="en-CA" dirty="0"/>
            </a:br>
            <a:r>
              <a:rPr lang="en-CA" dirty="0"/>
              <a:t>• 16-core Epiphany RISC SOC</a:t>
            </a:r>
            <a:br>
              <a:rPr lang="en-CA" dirty="0"/>
            </a:br>
            <a:r>
              <a:rPr lang="en-CA" dirty="0"/>
              <a:t>• </a:t>
            </a:r>
            <a:r>
              <a:rPr lang="en-CA" dirty="0" err="1"/>
              <a:t>Zynq</a:t>
            </a:r>
            <a:r>
              <a:rPr lang="en-CA" dirty="0"/>
              <a:t> SOC (FPGA + ARM A9)</a:t>
            </a:r>
            <a:br>
              <a:rPr lang="en-CA" dirty="0"/>
            </a:br>
            <a:r>
              <a:rPr lang="en-CA" dirty="0"/>
              <a:t>• Gigabit Ethernet </a:t>
            </a:r>
            <a:br>
              <a:rPr lang="en-CA" dirty="0"/>
            </a:br>
            <a:r>
              <a:rPr lang="en-CA" dirty="0"/>
              <a:t>• 1GB SDRAM</a:t>
            </a:r>
            <a:br>
              <a:rPr lang="en-CA" dirty="0"/>
            </a:br>
            <a:r>
              <a:rPr lang="en-CA" dirty="0"/>
              <a:t>• Micro-SD storage</a:t>
            </a:r>
            <a:br>
              <a:rPr lang="en-CA" dirty="0"/>
            </a:br>
            <a:r>
              <a:rPr lang="en-CA" dirty="0"/>
              <a:t>• Up to 48 GPIO pins</a:t>
            </a:r>
            <a:br>
              <a:rPr lang="en-CA" dirty="0"/>
            </a:br>
            <a:r>
              <a:rPr lang="en-CA" dirty="0"/>
              <a:t>• HDMI, USB (optional)</a:t>
            </a:r>
            <a:br>
              <a:rPr lang="en-CA" dirty="0"/>
            </a:br>
            <a:r>
              <a:rPr lang="en-CA" dirty="0"/>
              <a:t>• Open source design files</a:t>
            </a:r>
            <a:br>
              <a:rPr lang="en-CA" dirty="0"/>
            </a:br>
            <a:r>
              <a:rPr lang="en-CA" dirty="0"/>
              <a:t>• Runs Linux</a:t>
            </a:r>
          </a:p>
        </p:txBody>
      </p:sp>
      <p:pic>
        <p:nvPicPr>
          <p:cNvPr id="8" name="Picture 4" descr="Image result for parallella boar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1280" y="1989931"/>
            <a:ext cx="6325811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36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Processing system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processor has its own level 1 data and instruction cache of 32 KB each</a:t>
            </a:r>
          </a:p>
          <a:p>
            <a:r>
              <a:rPr lang="en-US" dirty="0"/>
              <a:t>Both processors also share 512 KB of level 2 cache</a:t>
            </a:r>
          </a:p>
          <a:p>
            <a:r>
              <a:rPr lang="en-US" dirty="0"/>
              <a:t>Apart from two level of cache, it also has 256 KB of on-chip memory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442" y="3983023"/>
            <a:ext cx="4365938" cy="180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5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Processing system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processing system has dedicated memory controllers to connect to external dynamic memories or static memories</a:t>
            </a:r>
          </a:p>
          <a:p>
            <a:r>
              <a:rPr lang="en-US" dirty="0"/>
              <a:t>The static memory connected can be used to hold the boot code or to configure the programmable logic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723" y="3921847"/>
            <a:ext cx="3264794" cy="247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8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Integrated Peripherals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Zynq-7000 has a broad set of memory mapped peripherals that can be used to interact with outside world</a:t>
            </a:r>
          </a:p>
          <a:p>
            <a:r>
              <a:rPr lang="en-US" dirty="0"/>
              <a:t>The peripherals include USB, AMBA, CAN among many others.</a:t>
            </a:r>
          </a:p>
          <a:p>
            <a:r>
              <a:rPr lang="en-US" dirty="0"/>
              <a:t>It is important to note that all peripherals are in pairs and come with DMA capabilities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66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complete processing system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complete processing enables most of the operating systems to run on the </a:t>
            </a:r>
            <a:r>
              <a:rPr lang="en-US" dirty="0" err="1"/>
              <a:t>Zynq</a:t>
            </a:r>
            <a:r>
              <a:rPr lang="en-US" dirty="0"/>
              <a:t> devices without the support of any other IP</a:t>
            </a:r>
          </a:p>
          <a:p>
            <a:endParaRPr lang="en-CA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693" y="3586154"/>
            <a:ext cx="3625435" cy="286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09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AMBA Switches and snoop control unit(SCU)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processing system connects with the programmable logic using the </a:t>
            </a:r>
            <a:r>
              <a:rPr lang="en-US" dirty="0" smtClean="0"/>
              <a:t>AXI (part </a:t>
            </a:r>
            <a:r>
              <a:rPr lang="en-US" dirty="0"/>
              <a:t>of AMBA) interface. </a:t>
            </a:r>
          </a:p>
          <a:p>
            <a:r>
              <a:rPr lang="en-US" dirty="0"/>
              <a:t>The SCU block connects two cortex-A9 processors to the memory system and can also manage data coherency between the two processors and L2 cache</a:t>
            </a:r>
          </a:p>
          <a:p>
            <a:r>
              <a:rPr lang="en-US" dirty="0"/>
              <a:t>The Accelerator Coherency Port (ACP) connects the programmable logic to SCU to build accelerators with lowest possible latency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7737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AMBA Switches and snoop control unit(SCU) cont.</a:t>
            </a:r>
            <a:endParaRPr lang="en-CA" dirty="0"/>
          </a:p>
        </p:txBody>
      </p:sp>
      <p:pic>
        <p:nvPicPr>
          <p:cNvPr id="4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134" y="2249488"/>
            <a:ext cx="4452558" cy="3541712"/>
          </a:xfrm>
        </p:spPr>
      </p:pic>
    </p:spTree>
    <p:extLst>
      <p:ext uri="{BB962C8B-B14F-4D97-AF65-F5344CB8AC3E}">
        <p14:creationId xmlns:p14="http://schemas.microsoft.com/office/powerpoint/2010/main" val="272853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Programmable logic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processing system discussed is complemented with the tightly coupled programmable logic</a:t>
            </a:r>
          </a:p>
          <a:p>
            <a:r>
              <a:rPr lang="en-US" dirty="0"/>
              <a:t>Shares same programmable logic architecture as Xilinx 7 series FPGAs</a:t>
            </a:r>
          </a:p>
          <a:p>
            <a:r>
              <a:rPr lang="en-US" dirty="0"/>
              <a:t>Contains up to 900 DSP blocks enabling massive parallel processing </a:t>
            </a:r>
          </a:p>
          <a:p>
            <a:r>
              <a:rPr lang="en-US" dirty="0"/>
              <a:t>Contains XADC and </a:t>
            </a:r>
            <a:r>
              <a:rPr lang="en-US" dirty="0" err="1"/>
              <a:t>PCIe</a:t>
            </a:r>
            <a:r>
              <a:rPr lang="en-US" dirty="0"/>
              <a:t> blocks apart from multi standard I/O s and multi gigabit transceivers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536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Programmable logic cont.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0436" y="2249488"/>
            <a:ext cx="7247953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6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Programmable logic cont.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270" y="2249488"/>
            <a:ext cx="6840285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2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Family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</a:t>
            </a:r>
            <a:r>
              <a:rPr lang="en-US" dirty="0" err="1"/>
              <a:t>Zynq</a:t>
            </a:r>
            <a:r>
              <a:rPr lang="en-US" dirty="0"/>
              <a:t> devices has same processing system to provide a common base platform enabling easy migration from one device to another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073" y="3296914"/>
            <a:ext cx="8085651" cy="243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9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The Parallela Board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dirty="0" smtClean="0"/>
              <a:t>A high performance, credit card sized computer based on the Epiphany multi-core chips from Adapteva</a:t>
            </a:r>
          </a:p>
          <a:p>
            <a:r>
              <a:rPr lang="en-CA" dirty="0" smtClean="0"/>
              <a:t>Includes a low power dual core ARM A9 processor and runs several of the popular Linux distributions, including Ubuntu</a:t>
            </a:r>
          </a:p>
          <a:p>
            <a:r>
              <a:rPr lang="en-CA" dirty="0" smtClean="0"/>
              <a:t>Epiphany co-processor chips consists of a scalable array of simple RISC processors programmable in bare metal C/C++</a:t>
            </a:r>
          </a:p>
          <a:p>
            <a:r>
              <a:rPr lang="en-CA" dirty="0" smtClean="0"/>
              <a:t>The co-processor also supports parallel programming frameworks like </a:t>
            </a:r>
            <a:r>
              <a:rPr lang="en-CA" dirty="0" err="1" smtClean="0"/>
              <a:t>OpenCL</a:t>
            </a:r>
            <a:endParaRPr lang="en-CA" dirty="0" smtClean="0"/>
          </a:p>
          <a:p>
            <a:r>
              <a:rPr lang="en-CA" dirty="0" smtClean="0"/>
              <a:t>The mesh of independent cores are connected together with a fast on chip network within a distributed shared memory architecture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5248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USE ZYNQ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the need of a </a:t>
            </a:r>
            <a:r>
              <a:rPr lang="en-US" dirty="0" err="1"/>
              <a:t>Zynq</a:t>
            </a:r>
            <a:r>
              <a:rPr lang="en-US" dirty="0"/>
              <a:t> like architecture, first we have to understand the demands of today’s technology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217" y="3529774"/>
            <a:ext cx="3734068" cy="244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1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USE ZYNQ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we have understood the demands, let’s discuss the potential solutions and the degree to which they meet the demands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54" y="3431343"/>
            <a:ext cx="5196127" cy="298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6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ZYNQ cont. : The solution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0771" y="2249488"/>
            <a:ext cx="7047284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sz="3400" dirty="0">
                <a:hlinkClick r:id="rId2"/>
              </a:rPr>
              <a:t>http://www.xilinx.com/video/soc/zynq-hardware-architecture-highlights.html</a:t>
            </a:r>
            <a:endParaRPr lang="en-US" sz="3400" dirty="0"/>
          </a:p>
          <a:p>
            <a:r>
              <a:rPr lang="en-US" sz="3400" dirty="0">
                <a:hlinkClick r:id="rId3"/>
              </a:rPr>
              <a:t>http://www.xilinx.com/support/documentation/user_guides/ug585-Zynq-7000-TRM.pdf</a:t>
            </a:r>
            <a:endParaRPr lang="en-US" sz="3400" dirty="0"/>
          </a:p>
          <a:p>
            <a:r>
              <a:rPr lang="en-US" sz="3400" dirty="0">
                <a:hlinkClick r:id="rId4"/>
              </a:rPr>
              <a:t>http://www.xilinx.com/video/soc/why-zynq.html</a:t>
            </a:r>
            <a:endParaRPr lang="en-US" sz="3400" dirty="0"/>
          </a:p>
          <a:p>
            <a:r>
              <a:rPr lang="en-US" sz="3400" dirty="0"/>
              <a:t>http://</a:t>
            </a:r>
            <a:r>
              <a:rPr lang="en-US" sz="3400" dirty="0" smtClean="0"/>
              <a:t>www.xilinx.com/support/documentation/data_sheets/ds190-Zynq-7000-Overview.pdf</a:t>
            </a:r>
            <a:endParaRPr lang="en-US" altLang="zh-CN" sz="3400" dirty="0"/>
          </a:p>
          <a:p>
            <a:r>
              <a:rPr lang="en-US" altLang="zh-CN" sz="3400" dirty="0">
                <a:hlinkClick r:id="rId5"/>
              </a:rPr>
              <a:t>http://research.ac.upc.edu/multiprog/multiprog2015/papers/multiprog-2015-13.pdf</a:t>
            </a:r>
            <a:endParaRPr lang="en-US" altLang="zh-CN" sz="3400" dirty="0"/>
          </a:p>
          <a:p>
            <a:r>
              <a:rPr lang="en-US" altLang="zh-CN" sz="3400" dirty="0" smtClean="0">
                <a:hlinkClick r:id="rId6"/>
              </a:rPr>
              <a:t>www.adapteva.com/docs/epiphany_arch_ref.pdf</a:t>
            </a:r>
            <a:endParaRPr lang="en-US" altLang="zh-CN" sz="3400" dirty="0"/>
          </a:p>
          <a:p>
            <a:r>
              <a:rPr lang="en-US" altLang="zh-CN" sz="3400" dirty="0" smtClean="0">
                <a:hlinkClick r:id="rId5"/>
              </a:rPr>
              <a:t>http</a:t>
            </a:r>
            <a:r>
              <a:rPr lang="en-US" altLang="zh-CN" sz="3400" dirty="0">
                <a:hlinkClick r:id="rId5"/>
              </a:rPr>
              <a:t>://www.mcs.anl.gov/events/workshops/ashes/2014/slides/ashes14-varghese.pdf</a:t>
            </a:r>
            <a:endParaRPr lang="en-US" altLang="zh-CN" sz="3400" dirty="0"/>
          </a:p>
          <a:p>
            <a:r>
              <a:rPr lang="en-US" sz="3400" dirty="0"/>
              <a:t>Epiphany Multicore </a:t>
            </a:r>
            <a:r>
              <a:rPr lang="en-US" sz="3400" dirty="0" smtClean="0"/>
              <a:t>Accelerator </a:t>
            </a:r>
            <a:r>
              <a:rPr lang="en-US" sz="3400" dirty="0" err="1" smtClean="0"/>
              <a:t>PPT_JiekunLu</a:t>
            </a:r>
            <a:endParaRPr lang="en-US" sz="3400" dirty="0" smtClean="0"/>
          </a:p>
          <a:p>
            <a:r>
              <a:rPr lang="en-US" sz="3400" dirty="0"/>
              <a:t>Xilinx </a:t>
            </a:r>
            <a:r>
              <a:rPr lang="en-US" sz="3400" dirty="0" smtClean="0"/>
              <a:t>Zynq-7000 </a:t>
            </a:r>
            <a:r>
              <a:rPr lang="en-US" sz="3400" dirty="0" err="1" smtClean="0"/>
              <a:t>PPT_ShashiBhushan</a:t>
            </a:r>
            <a:endParaRPr lang="en-US" sz="3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4284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96804" y="3064726"/>
            <a:ext cx="319947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Questions?</a:t>
            </a:r>
            <a:endParaRPr lang="en-CA" sz="4400" dirty="0"/>
          </a:p>
        </p:txBody>
      </p:sp>
    </p:spTree>
    <p:extLst>
      <p:ext uri="{BB962C8B-B14F-4D97-AF65-F5344CB8AC3E}">
        <p14:creationId xmlns:p14="http://schemas.microsoft.com/office/powerpoint/2010/main" val="382115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The Epiphany architecture</a:t>
            </a:r>
            <a:endParaRPr lang="en-CA" dirty="0"/>
          </a:p>
        </p:txBody>
      </p:sp>
      <p:pic>
        <p:nvPicPr>
          <p:cNvPr id="4" name="Picture 2" descr="http://www.adapteva.com/wp-content/uploads/2012/08/epiphany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017" y="1690687"/>
            <a:ext cx="5619543" cy="393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097279" y="1845734"/>
            <a:ext cx="4937760" cy="40233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The Epiphany architecture is a many-core processor design consisting of “tiny” RISC cores connected with a 2D mesh on-chip network</a:t>
            </a:r>
          </a:p>
          <a:p>
            <a:r>
              <a:rPr lang="en-US" altLang="zh-CN" dirty="0"/>
              <a:t>N</a:t>
            </a:r>
            <a:r>
              <a:rPr lang="en-US" altLang="zh-CN" dirty="0" smtClean="0"/>
              <a:t>o inter-core bus, no cache (and thus no coherence protocol), and no speculation (not even branch prediction)</a:t>
            </a:r>
          </a:p>
          <a:p>
            <a:r>
              <a:rPr lang="en-US" altLang="zh-CN" dirty="0" smtClean="0"/>
              <a:t>The result is an energy-efficient architecture that can achieve up to 70 GFLOPS/Watt and scale to thousands of cores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696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E-Mesh Network 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008095"/>
            <a:ext cx="5634318" cy="422237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Network sends </a:t>
            </a:r>
            <a:r>
              <a:rPr lang="en-US" dirty="0"/>
              <a:t>complete transactions— consisting of source address, destination address, and data—in a single clock </a:t>
            </a:r>
            <a:r>
              <a:rPr lang="en-US" dirty="0" smtClean="0"/>
              <a:t>cycle</a:t>
            </a:r>
          </a:p>
          <a:p>
            <a:r>
              <a:rPr lang="en-US" dirty="0"/>
              <a:t>Each routing link can transfer up to 8 bytes of data on every clock </a:t>
            </a:r>
            <a:r>
              <a:rPr lang="en-US" dirty="0" smtClean="0"/>
              <a:t>cycle.</a:t>
            </a:r>
          </a:p>
          <a:p>
            <a:r>
              <a:rPr lang="en-US" dirty="0" smtClean="0"/>
              <a:t>This allows 64 </a:t>
            </a:r>
            <a:r>
              <a:rPr lang="en-US" dirty="0"/>
              <a:t>bytes of data to flow through every routing node on every clock </a:t>
            </a:r>
            <a:r>
              <a:rPr lang="en-US" dirty="0" smtClean="0"/>
              <a:t>cycle</a:t>
            </a:r>
          </a:p>
          <a:p>
            <a:r>
              <a:rPr lang="en-US" dirty="0" smtClean="0"/>
              <a:t>Thus supports </a:t>
            </a:r>
            <a:r>
              <a:rPr lang="en-US" dirty="0"/>
              <a:t>an effective bandwidth of 64 GB/sec at a mesh operating frequency of </a:t>
            </a:r>
            <a:r>
              <a:rPr lang="en-US" dirty="0" smtClean="0"/>
              <a:t>1GHz</a:t>
            </a:r>
            <a:endParaRPr lang="en-CA" dirty="0"/>
          </a:p>
          <a:p>
            <a:endParaRPr lang="en-CA" dirty="0"/>
          </a:p>
        </p:txBody>
      </p:sp>
      <p:pic>
        <p:nvPicPr>
          <p:cNvPr id="7" name="Picture 4" descr="http://image.slidesharecdn.com/parallella-150324102717-conversion-gate01/95/parallella-seminar-ppt-10-638.jpg?cb=14271929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509" y="1828801"/>
            <a:ext cx="4955292" cy="372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03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E-Mesh Network cont.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2D mesh layout of the </a:t>
            </a:r>
            <a:r>
              <a:rPr lang="en-US" altLang="zh-CN" dirty="0" err="1" smtClean="0"/>
              <a:t>NoC</a:t>
            </a:r>
            <a:endParaRPr lang="en-US" altLang="zh-CN" dirty="0" smtClean="0"/>
          </a:p>
          <a:p>
            <a:r>
              <a:rPr lang="en-US" altLang="zh-CN" dirty="0" smtClean="0"/>
              <a:t>Messages are first routed east-west, then north-south</a:t>
            </a:r>
          </a:p>
          <a:p>
            <a:r>
              <a:rPr lang="en-US" altLang="zh-CN" dirty="0" smtClean="0"/>
              <a:t>Four </a:t>
            </a:r>
            <a:r>
              <a:rPr lang="en-US" altLang="zh-CN" dirty="0" err="1" smtClean="0"/>
              <a:t>eLink</a:t>
            </a:r>
            <a:r>
              <a:rPr lang="en-US" altLang="zh-CN" dirty="0" smtClean="0"/>
              <a:t> routers connect the cores on their north, south, east, and west edges.</a:t>
            </a:r>
            <a:endParaRPr lang="zh-CN" altLang="en-US" dirty="0" smtClean="0"/>
          </a:p>
          <a:p>
            <a:r>
              <a:rPr lang="en-US" altLang="zh-CN" dirty="0" smtClean="0"/>
              <a:t>Different type of traffic: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One for read: </a:t>
            </a:r>
            <a:r>
              <a:rPr lang="en-US" altLang="zh-CN" dirty="0" err="1" smtClean="0"/>
              <a:t>rMesh</a:t>
            </a:r>
            <a:endParaRPr lang="en-US" altLang="zh-C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One for on-chip write: </a:t>
            </a:r>
            <a:r>
              <a:rPr lang="en-US" altLang="zh-CN" dirty="0" err="1" smtClean="0"/>
              <a:t>cMesh</a:t>
            </a:r>
            <a:endParaRPr lang="en-US" altLang="zh-C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 smtClean="0"/>
              <a:t>One for off-chip write: </a:t>
            </a:r>
            <a:r>
              <a:rPr lang="en-US" altLang="zh-CN" dirty="0" err="1" smtClean="0"/>
              <a:t>xMesh</a:t>
            </a:r>
            <a:endParaRPr lang="en-US" altLang="zh-CN" dirty="0" smtClean="0"/>
          </a:p>
          <a:p>
            <a:pPr lvl="1">
              <a:buFont typeface="Wingdings" panose="05000000000000000000" pitchFamily="2" charset="2"/>
              <a:buChar char="ü"/>
            </a:pPr>
            <a:endParaRPr lang="en-US" altLang="zh-CN" dirty="0" smtClean="0"/>
          </a:p>
          <a:p>
            <a:pPr lvl="1">
              <a:buFont typeface="Wingdings" panose="05000000000000000000" pitchFamily="2" charset="2"/>
              <a:buChar char="ü"/>
            </a:pPr>
            <a:endParaRPr lang="en-US" altLang="zh-CN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799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RISC Cores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Dual-Issue Pipeline : </a:t>
            </a:r>
            <a:r>
              <a:rPr lang="en-US" altLang="zh-CN" dirty="0" smtClean="0"/>
              <a:t>Dual issue means that each clock cycle the processor can move two instructions from one stage of the pipeline to another</a:t>
            </a:r>
          </a:p>
          <a:p>
            <a:r>
              <a:rPr lang="en-US" altLang="zh-CN" dirty="0" smtClean="0"/>
              <a:t>One single-precision FPU (32 bits Floating point unit) : Designed to carry out operations on floating point numbers.</a:t>
            </a:r>
          </a:p>
          <a:p>
            <a:r>
              <a:rPr lang="en-US" altLang="zh-CN" dirty="0" smtClean="0"/>
              <a:t>Typical operations are addition, subtraction, multiplication, division, square root, and bit shifting</a:t>
            </a:r>
          </a:p>
          <a:p>
            <a:r>
              <a:rPr lang="en-US" altLang="zh-CN" dirty="0" smtClean="0"/>
              <a:t>Two integer ALU</a:t>
            </a:r>
            <a:endParaRPr lang="zh-CN" alt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altLang="zh-CN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altLang="zh-CN" dirty="0" smtClean="0"/>
          </a:p>
          <a:p>
            <a:pPr>
              <a:buFont typeface="Wingdings" panose="05000000000000000000" pitchFamily="2" charset="2"/>
              <a:buChar char="v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226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Event Timers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altLang="zh-CN" dirty="0" smtClean="0"/>
              <a:t>Each processor node has two 32-bit event timers that can operate independently to monitor key events within the processor node.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altLang="zh-CN" dirty="0" smtClean="0"/>
              <a:t>The timers can be used for program debug, program optimization, load balancing, traffic balancing, timeout counting, watchdog timing, system time, and numerous other purposes </a:t>
            </a:r>
            <a:endParaRPr lang="zh-CN" alt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39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Routing Protocol </a:t>
            </a:r>
            <a:endParaRPr lang="en-CA" dirty="0"/>
          </a:p>
        </p:txBody>
      </p:sp>
      <p:pic>
        <p:nvPicPr>
          <p:cNvPr id="4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659" y="2249488"/>
            <a:ext cx="9897507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12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122</TotalTime>
  <Words>1146</Words>
  <Application>Microsoft Office PowerPoint</Application>
  <PresentationFormat>Widescreen</PresentationFormat>
  <Paragraphs>134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宋体</vt:lpstr>
      <vt:lpstr>Arial</vt:lpstr>
      <vt:lpstr>Trebuchet MS</vt:lpstr>
      <vt:lpstr>Tw Cen MT</vt:lpstr>
      <vt:lpstr>Wingdings</vt:lpstr>
      <vt:lpstr>Circuit</vt:lpstr>
      <vt:lpstr>The Parallela Board</vt:lpstr>
      <vt:lpstr>The Parallela Board</vt:lpstr>
      <vt:lpstr>The Parallela Board cont.</vt:lpstr>
      <vt:lpstr>The Epiphany architecture</vt:lpstr>
      <vt:lpstr>E-Mesh Network </vt:lpstr>
      <vt:lpstr>E-Mesh Network cont.</vt:lpstr>
      <vt:lpstr>RISC Cores</vt:lpstr>
      <vt:lpstr>Event Timers</vt:lpstr>
      <vt:lpstr>Routing Protocol </vt:lpstr>
      <vt:lpstr>Memory model</vt:lpstr>
      <vt:lpstr>Memory model cont.</vt:lpstr>
      <vt:lpstr>Software Environment</vt:lpstr>
      <vt:lpstr>Parallel Programming Example: Matrix Multiplication</vt:lpstr>
      <vt:lpstr>Parallel Programming Example: Matrix Multiplication cont.</vt:lpstr>
      <vt:lpstr>Parallel Programming Example: Matrix Multiplication cont.</vt:lpstr>
      <vt:lpstr>Xilinx Zynq-7000  all Programmable SoC</vt:lpstr>
      <vt:lpstr>Architecture Diagram</vt:lpstr>
      <vt:lpstr>Why is it Important?</vt:lpstr>
      <vt:lpstr>Processing system </vt:lpstr>
      <vt:lpstr>Processing system Cont.</vt:lpstr>
      <vt:lpstr>Processing system Cont.</vt:lpstr>
      <vt:lpstr>Integrated Peripherals</vt:lpstr>
      <vt:lpstr>The complete processing system</vt:lpstr>
      <vt:lpstr>AMBA Switches and snoop control unit(SCU)</vt:lpstr>
      <vt:lpstr>AMBA Switches and snoop control unit(SCU) cont.</vt:lpstr>
      <vt:lpstr>Programmable logic</vt:lpstr>
      <vt:lpstr>Programmable logic cont.</vt:lpstr>
      <vt:lpstr>Programmable logic cont.</vt:lpstr>
      <vt:lpstr>The Family</vt:lpstr>
      <vt:lpstr>WHY USE ZYNQ</vt:lpstr>
      <vt:lpstr>WHY USE ZYNQ cont.</vt:lpstr>
      <vt:lpstr>WHY USE ZYNQ cont. : The solution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tempaccount</dc:creator>
  <cp:lastModifiedBy>Shashi Bhushan</cp:lastModifiedBy>
  <cp:revision>36</cp:revision>
  <dcterms:created xsi:type="dcterms:W3CDTF">2016-10-02T23:29:24Z</dcterms:created>
  <dcterms:modified xsi:type="dcterms:W3CDTF">2016-10-03T01:48:42Z</dcterms:modified>
</cp:coreProperties>
</file>

<file path=docProps/thumbnail.jpeg>
</file>